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2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92" r:id="rId9"/>
    <p:sldId id="295" r:id="rId10"/>
    <p:sldId id="296" r:id="rId11"/>
    <p:sldId id="297" r:id="rId12"/>
    <p:sldId id="298" r:id="rId13"/>
    <p:sldId id="302" r:id="rId14"/>
    <p:sldId id="303" r:id="rId15"/>
    <p:sldId id="304" r:id="rId16"/>
    <p:sldId id="305" r:id="rId17"/>
    <p:sldId id="306" r:id="rId18"/>
    <p:sldId id="299" r:id="rId19"/>
    <p:sldId id="300" r:id="rId20"/>
    <p:sldId id="279" r:id="rId21"/>
  </p:sldIdLst>
  <p:sldSz cx="12192000" cy="6858000"/>
  <p:notesSz cx="6858000" cy="9144000"/>
  <p:embeddedFontLst>
    <p:embeddedFont>
      <p:font typeface="맑은 고딕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-Ju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6429" autoAdjust="0"/>
  </p:normalViewPr>
  <p:slideViewPr>
    <p:cSldViewPr snapToGrid="0">
      <p:cViewPr varScale="1">
        <p:scale>
          <a:sx n="72" d="100"/>
          <a:sy n="72" d="100"/>
        </p:scale>
        <p:origin x="-618" y="-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C068B45-0D24-4AD8-BFE2-77564FF2B109}" type="datetime1">
              <a:rPr lang="ko-KR" altLang="en-US"/>
              <a:pPr lvl="0">
                <a:defRPr/>
              </a:pPr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8336FC-F8AC-4919-8E1D-5BD62169D04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48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6608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3976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4541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0452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7410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5174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26112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761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72838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374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5E9D-C3A0-4004-9DB8-4B1AAD21FE57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F650-0142-46D1-A9C0-E7D134501674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D675-8654-4E8B-9033-DBD726372029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D1F4-8552-477C-87A4-0FCCADD90789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CD54-ABFD-4B26-A977-6945E5349653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6336-749F-4F67-8B20-06BDEE301D17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200D-B29C-466E-B651-830F0B2986A2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15DB-E8FC-4877-9856-F20130B55EF9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42BC-6B35-4960-9822-470C0E1C53F1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7AAB-9A3A-426B-936B-3A5413249EB8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06D8-9F26-43D8-AAC8-7D43F3955CB5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9D1CC-3A0B-4677-9B7E-18637F84FE7A}" type="datetime1">
              <a:rPr lang="ko-KR" altLang="en-US" smtClean="0"/>
              <a:pPr/>
              <a:t>2021-04-02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user\Desktop\&#49884;&#50672;&#50689;&#49345;.mp4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xmlns="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xmlns="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6036CFC-34BA-4E37-BAA7-3C7335DF6CA0}"/>
              </a:ext>
            </a:extLst>
          </p:cNvPr>
          <p:cNvGrpSpPr/>
          <p:nvPr/>
        </p:nvGrpSpPr>
        <p:grpSpPr>
          <a:xfrm>
            <a:off x="3664667" y="1484405"/>
            <a:ext cx="4862653" cy="5068922"/>
            <a:chOff x="3664667" y="1484405"/>
            <a:chExt cx="4862653" cy="50689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5E35CDD-3B60-4BB6-9DB9-90516041A090}"/>
                </a:ext>
              </a:extLst>
            </p:cNvPr>
            <p:cNvGrpSpPr/>
            <p:nvPr/>
          </p:nvGrpSpPr>
          <p:grpSpPr>
            <a:xfrm>
              <a:off x="3664667" y="1484405"/>
              <a:ext cx="4862653" cy="5068922"/>
              <a:chOff x="3543411" y="1484405"/>
              <a:chExt cx="4862653" cy="50689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8C27F87-B51A-40A7-863C-EFBF0C46C6F9}"/>
                  </a:ext>
                </a:extLst>
              </p:cNvPr>
              <p:cNvSpPr txBox="1"/>
              <p:nvPr/>
            </p:nvSpPr>
            <p:spPr>
              <a:xfrm>
                <a:off x="3543411" y="2460813"/>
                <a:ext cx="48626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건축 도면 해석</a:t>
                </a:r>
                <a:endPara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40B00069-D8BD-49F0-876B-BC7C1786E16B}"/>
                  </a:ext>
                </a:extLst>
              </p:cNvPr>
              <p:cNvSpPr txBox="1"/>
              <p:nvPr/>
            </p:nvSpPr>
            <p:spPr>
              <a:xfrm>
                <a:off x="4951996" y="6159373"/>
                <a:ext cx="2045491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2021-04-03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3706128D-6C93-4D12-B061-28A1E32B5A91}"/>
                  </a:ext>
                </a:extLst>
              </p:cNvPr>
              <p:cNvSpPr txBox="1"/>
              <p:nvPr/>
            </p:nvSpPr>
            <p:spPr>
              <a:xfrm>
                <a:off x="4337107" y="1484405"/>
                <a:ext cx="327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 CAI Lab Meeting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xmlns="" id="{653D806D-E234-4259-A516-752E97C0E69F}"/>
                  </a:ext>
                </a:extLst>
              </p:cNvPr>
              <p:cNvGrpSpPr/>
              <p:nvPr/>
            </p:nvGrpSpPr>
            <p:grpSpPr>
              <a:xfrm>
                <a:off x="4337108" y="1769323"/>
                <a:ext cx="3275272" cy="88579"/>
                <a:chOff x="4337108" y="1769323"/>
                <a:chExt cx="3275272" cy="88579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xmlns="" id="{78A0F561-ED9C-4DF8-BE4B-640CA0872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7108" y="1817467"/>
                  <a:ext cx="3275272" cy="0"/>
                </a:xfrm>
                <a:prstGeom prst="line">
                  <a:avLst/>
                </a:prstGeom>
                <a:solidFill>
                  <a:schemeClr val="accent1">
                    <a:lumMod val="50000"/>
                    <a:alpha val="7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5D5CAC55-5F6F-454E-AD81-56EC2D5C26C2}"/>
                    </a:ext>
                  </a:extLst>
                </p:cNvPr>
                <p:cNvSpPr/>
                <p:nvPr/>
              </p:nvSpPr>
              <p:spPr>
                <a:xfrm>
                  <a:off x="4342384" y="176932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813B7809-B1DC-474D-9960-ABCEF80692F1}"/>
                    </a:ext>
                  </a:extLst>
                </p:cNvPr>
                <p:cNvSpPr/>
                <p:nvPr/>
              </p:nvSpPr>
              <p:spPr>
                <a:xfrm>
                  <a:off x="6978669" y="181218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BAC70BF-5955-4F93-ABB8-9A71064C7CFA}"/>
                </a:ext>
              </a:extLst>
            </p:cNvPr>
            <p:cNvSpPr txBox="1"/>
            <p:nvPr/>
          </p:nvSpPr>
          <p:spPr>
            <a:xfrm>
              <a:off x="4682261" y="5568531"/>
              <a:ext cx="282747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유승환 이호준 함종수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서승훈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8B748B0-9626-4C57-BD59-53B9DE805881}"/>
                </a:ext>
              </a:extLst>
            </p:cNvPr>
            <p:cNvSpPr txBox="1"/>
            <p:nvPr/>
          </p:nvSpPr>
          <p:spPr>
            <a:xfrm>
              <a:off x="4006593" y="4104251"/>
              <a:ext cx="4178803" cy="431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27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4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진행상황</a:t>
              </a:r>
              <a:endPara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테스트 진행 상황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1583511"/>
            <a:chOff x="159194" y="1287402"/>
            <a:chExt cx="11359039" cy="15835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2.1-1)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테스트에 필요한 기능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115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부재리스트의 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빈 셀에 대한 예외처리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필요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빈 셀이 있으면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정보들이 밀려서 정보 통합에 에러 발생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 작업이 완료되면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전체 도면에 대해 테스트 가능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10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FC680F6-DE5B-4AF4-BFE8-986DC29A4AE0}"/>
              </a:ext>
            </a:extLst>
          </p:cNvPr>
          <p:cNvGrpSpPr/>
          <p:nvPr/>
        </p:nvGrpSpPr>
        <p:grpSpPr>
          <a:xfrm>
            <a:off x="3376500" y="3302570"/>
            <a:ext cx="4924425" cy="3294156"/>
            <a:chOff x="3376500" y="2694048"/>
            <a:chExt cx="4924425" cy="32941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075B2FCB-6E0F-4196-8719-87EACC8A2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6500" y="2694048"/>
              <a:ext cx="4924425" cy="28765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2A629A5-8ABF-4D23-8B94-977EEC6ADC30}"/>
                </a:ext>
              </a:extLst>
            </p:cNvPr>
            <p:cNvSpPr txBox="1"/>
            <p:nvPr/>
          </p:nvSpPr>
          <p:spPr>
            <a:xfrm>
              <a:off x="3901158" y="5680427"/>
              <a:ext cx="3875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빈 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3389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 </a:t>
              </a:r>
              <a:r>
                <a:rPr lang="ko-KR" altLang="en-US" sz="4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가공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HW-SW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진행 상황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11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995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3.1. </a:t>
            </a:r>
            <a:r>
              <a:rPr lang="en-US" altLang="ko-KR" b="1" dirty="0" err="1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Main_GUI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33305"/>
            <a:chOff x="159194" y="1287402"/>
            <a:chExt cx="11359039" cy="833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3.1-1)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사용자로부터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Port Number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입력받아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PLC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와 연결할 수 있게 제작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</a:t>
              </a:r>
              <a:r>
                <a:rPr lang="en-US" altLang="ko-KR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12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user\Desktop\설정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135" y="1896007"/>
            <a:ext cx="5240613" cy="4561597"/>
          </a:xfrm>
          <a:prstGeom prst="rect">
            <a:avLst/>
          </a:prstGeom>
          <a:noFill/>
        </p:spPr>
      </p:pic>
      <p:pic>
        <p:nvPicPr>
          <p:cNvPr id="1028" name="Picture 4" descr="C:\Users\user\Desktop\20210402_174854.jpg"/>
          <p:cNvPicPr>
            <a:picLocks noChangeAspect="1" noChangeArrowheads="1"/>
          </p:cNvPicPr>
          <p:nvPr/>
        </p:nvPicPr>
        <p:blipFill>
          <a:blip r:embed="rId4" cstate="print"/>
          <a:srcRect l="34592" t="4961"/>
          <a:stretch>
            <a:fillRect/>
          </a:stretch>
        </p:blipFill>
        <p:spPr bwMode="auto">
          <a:xfrm>
            <a:off x="6453808" y="1861419"/>
            <a:ext cx="4214191" cy="4592457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3525078" y="5075583"/>
            <a:ext cx="238539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8852" r="29508" b="22131"/>
          <a:stretch>
            <a:fillRect/>
          </a:stretch>
        </p:blipFill>
        <p:spPr bwMode="auto">
          <a:xfrm>
            <a:off x="7522819" y="1842051"/>
            <a:ext cx="4157748" cy="261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5923723" y="5049078"/>
            <a:ext cx="5764696" cy="117262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부분에서 나온 재료가         부분을 통과할 수 있도록 초기화 된 상태에서 </a:t>
            </a:r>
            <a:r>
              <a:rPr lang="ko-KR" altLang="en-US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가공해야한다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3.2. </a:t>
            </a: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Controller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33305"/>
            <a:chOff x="159194" y="1287402"/>
            <a:chExt cx="11359039" cy="833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3.2-1</a:t>
              </a: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늑근을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가공하기전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머신을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초기화 할 수 있도록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컨트롤러 제작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</a:t>
              </a:r>
              <a:r>
                <a:rPr lang="en-US" altLang="ko-KR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13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026" name="Picture 2" descr="C:\Users\user\Desktop\설정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092" y="1882755"/>
            <a:ext cx="5240613" cy="4561597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3313043" y="4717774"/>
            <a:ext cx="238539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contlos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438" y="2133324"/>
            <a:ext cx="3848100" cy="1971675"/>
          </a:xfrm>
          <a:prstGeom prst="rect">
            <a:avLst/>
          </a:prstGeom>
          <a:noFill/>
        </p:spPr>
      </p:pic>
      <p:sp>
        <p:nvSpPr>
          <p:cNvPr id="20" name="타원 19"/>
          <p:cNvSpPr/>
          <p:nvPr/>
        </p:nvSpPr>
        <p:spPr>
          <a:xfrm>
            <a:off x="8759687" y="3167270"/>
            <a:ext cx="357809" cy="371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290313" y="3306418"/>
            <a:ext cx="357809" cy="371060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36366" y="5115341"/>
            <a:ext cx="324678" cy="30479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799442" y="5128593"/>
            <a:ext cx="291549" cy="291548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9567659">
            <a:off x="9127350" y="2314597"/>
            <a:ext cx="2458498" cy="2214741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4103" y="3260035"/>
            <a:ext cx="2955235" cy="318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3.3. </a:t>
            </a: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Build Stirrup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33305"/>
            <a:chOff x="159194" y="1287402"/>
            <a:chExt cx="11359039" cy="833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3.3-1</a:t>
              </a: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도면해석결과를 저장한 파일을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로드하면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바로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PLC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에 데이터가 전송이 되고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가공 시작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원호 26"/>
          <p:cNvSpPr/>
          <p:nvPr/>
        </p:nvSpPr>
        <p:spPr>
          <a:xfrm rot="19567659">
            <a:off x="9127350" y="2314597"/>
            <a:ext cx="2458498" cy="2214741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user\Desktop\gs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721" y="1723648"/>
            <a:ext cx="5040932" cy="307261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6418" y="1842053"/>
            <a:ext cx="3246782" cy="24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직선 화살표 연결선 31"/>
          <p:cNvCxnSpPr/>
          <p:nvPr/>
        </p:nvCxnSpPr>
        <p:spPr>
          <a:xfrm>
            <a:off x="6016487" y="3352800"/>
            <a:ext cx="62285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user\Desktop\ges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966646"/>
            <a:ext cx="11866587" cy="201889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781877" y="5274553"/>
            <a:ext cx="10681252" cy="117262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첫번째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모델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개가 완성되면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두번째모델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 제작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이어서 세번째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…..</a:t>
            </a:r>
          </a:p>
          <a:p>
            <a:pPr>
              <a:lnSpc>
                <a:spcPct val="130000"/>
              </a:lnSpc>
            </a:pP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다음 모델을 작업을 하도록 제작하였음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3.4. Exe file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33305"/>
            <a:chOff x="159194" y="1287402"/>
            <a:chExt cx="11359039" cy="833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3.4-1</a:t>
              </a: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사용자가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Exe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파일로 실행할 수 있도록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제작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</a:t>
              </a:r>
              <a:r>
                <a:rPr lang="en-US" altLang="ko-KR" dirty="0" smtClean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원호 26"/>
          <p:cNvSpPr/>
          <p:nvPr/>
        </p:nvSpPr>
        <p:spPr>
          <a:xfrm rot="19567659">
            <a:off x="9127350" y="2314597"/>
            <a:ext cx="2458498" cy="2214741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user\Desktop\ㄴㄻ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5842" y="1250352"/>
            <a:ext cx="3591339" cy="3036726"/>
          </a:xfrm>
          <a:prstGeom prst="rect">
            <a:avLst/>
          </a:prstGeom>
          <a:noFill/>
        </p:spPr>
      </p:pic>
      <p:pic>
        <p:nvPicPr>
          <p:cNvPr id="4099" name="Picture 3" descr="C:\Users\user\Desktop\f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4952" y="2001562"/>
            <a:ext cx="2049325" cy="2179737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609600" y="4426226"/>
            <a:ext cx="10681252" cy="18928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뒤에 커맨드 창은 확인을 값이 알맞게 잘 넘어가는지 확인하기 위해 </a:t>
            </a:r>
            <a:r>
              <a:rPr lang="ko-KR" altLang="en-US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띄운것으로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띄우지 않게 제작 가능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아이콘 모양이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제공되는 모양으로 제작되어있는데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아이콘 모양도 원하는 대로 제작 가능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3.4. </a:t>
            </a:r>
            <a:r>
              <a:rPr lang="ko-KR" altLang="en-US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시연영상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33305"/>
            <a:chOff x="159194" y="1287402"/>
            <a:chExt cx="11359039" cy="8333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01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</a:t>
              </a: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원호 26"/>
          <p:cNvSpPr/>
          <p:nvPr/>
        </p:nvSpPr>
        <p:spPr>
          <a:xfrm rot="19567659">
            <a:off x="9127350" y="2314597"/>
            <a:ext cx="2458498" cy="2214741"/>
          </a:xfrm>
          <a:prstGeom prst="arc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시연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716695" y="1292086"/>
            <a:ext cx="6838121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3.5. </a:t>
            </a:r>
            <a:r>
              <a:rPr lang="ko-KR" altLang="en-US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추후계획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413516"/>
            <a:chOff x="159194" y="1287402"/>
            <a:chExt cx="11359039" cy="44135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413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도면해석팀의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수정된 코드로 업데이트</a:t>
              </a: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부재리스트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장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장을 넣으면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Predict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 되도록 설계가 되어있으나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도면해석팀의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요청으로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폴더내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모든 부재리스트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모든 구조평면도의 경로를 넣어주고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Predict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 되도록 제작할예정</a:t>
              </a: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Exe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파일을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제작할때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GUI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내부의 이미지 로고가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특정 경로에 있지 않으면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반영안되는것을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해결해야함</a:t>
              </a: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</a:pP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(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즉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Exe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파일 하나만 배포해도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이미지 로고가 반영이 되게 하거나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다른이가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함부로 수정하지 못하게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제작해야함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</a:pP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4.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완전한 소프트웨어화를 위해서는 모든 사용자의 입력에 대해서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예외처리를 </a:t>
              </a:r>
              <a:r>
                <a:rPr lang="ko-KR" altLang="en-US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해야하는데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아직 완벽하게 반영이 되어있지 않음</a:t>
              </a: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342900" indent="-342900">
                <a:lnSpc>
                  <a:spcPct val="130000"/>
                </a:lnSpc>
              </a:pPr>
              <a:endPara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8961822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</a:t>
              </a: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808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xmlns="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xmlns="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6036CFC-34BA-4E37-BAA7-3C7335DF6CA0}"/>
              </a:ext>
            </a:extLst>
          </p:cNvPr>
          <p:cNvGrpSpPr/>
          <p:nvPr/>
        </p:nvGrpSpPr>
        <p:grpSpPr>
          <a:xfrm>
            <a:off x="3664667" y="1484405"/>
            <a:ext cx="4862653" cy="5068922"/>
            <a:chOff x="3664667" y="1484405"/>
            <a:chExt cx="4862653" cy="50689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5E35CDD-3B60-4BB6-9DB9-90516041A090}"/>
                </a:ext>
              </a:extLst>
            </p:cNvPr>
            <p:cNvGrpSpPr/>
            <p:nvPr/>
          </p:nvGrpSpPr>
          <p:grpSpPr>
            <a:xfrm>
              <a:off x="3664667" y="1484405"/>
              <a:ext cx="4862653" cy="5068922"/>
              <a:chOff x="3543411" y="1484405"/>
              <a:chExt cx="4862653" cy="50689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8C27F87-B51A-40A7-863C-EFBF0C46C6F9}"/>
                  </a:ext>
                </a:extLst>
              </p:cNvPr>
              <p:cNvSpPr txBox="1"/>
              <p:nvPr/>
            </p:nvSpPr>
            <p:spPr>
              <a:xfrm>
                <a:off x="3543411" y="2460813"/>
                <a:ext cx="48626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b="1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삼표</a:t>
                </a:r>
                <a:r>
                  <a:rPr lang="en-US" altLang="ko-KR" sz="44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, </a:t>
                </a:r>
                <a:r>
                  <a:rPr lang="ko-KR" altLang="en-US" sz="4400" b="1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소분</a:t>
                </a:r>
                <a:endPara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40B00069-D8BD-49F0-876B-BC7C1786E16B}"/>
                  </a:ext>
                </a:extLst>
              </p:cNvPr>
              <p:cNvSpPr txBox="1"/>
              <p:nvPr/>
            </p:nvSpPr>
            <p:spPr>
              <a:xfrm>
                <a:off x="4951996" y="6159373"/>
                <a:ext cx="2045491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2021-04-03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3706128D-6C93-4D12-B061-28A1E32B5A91}"/>
                  </a:ext>
                </a:extLst>
              </p:cNvPr>
              <p:cNvSpPr txBox="1"/>
              <p:nvPr/>
            </p:nvSpPr>
            <p:spPr>
              <a:xfrm>
                <a:off x="4337107" y="1484405"/>
                <a:ext cx="327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 CAI Lab Meeting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xmlns="" id="{653D806D-E234-4259-A516-752E97C0E69F}"/>
                  </a:ext>
                </a:extLst>
              </p:cNvPr>
              <p:cNvGrpSpPr/>
              <p:nvPr/>
            </p:nvGrpSpPr>
            <p:grpSpPr>
              <a:xfrm>
                <a:off x="4337108" y="1769323"/>
                <a:ext cx="3275272" cy="88579"/>
                <a:chOff x="4337108" y="1769323"/>
                <a:chExt cx="3275272" cy="88579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xmlns="" id="{78A0F561-ED9C-4DF8-BE4B-640CA0872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7108" y="1817467"/>
                  <a:ext cx="3275272" cy="0"/>
                </a:xfrm>
                <a:prstGeom prst="line">
                  <a:avLst/>
                </a:prstGeom>
                <a:solidFill>
                  <a:schemeClr val="accent1">
                    <a:lumMod val="50000"/>
                    <a:alpha val="7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5D5CAC55-5F6F-454E-AD81-56EC2D5C26C2}"/>
                    </a:ext>
                  </a:extLst>
                </p:cNvPr>
                <p:cNvSpPr/>
                <p:nvPr/>
              </p:nvSpPr>
              <p:spPr>
                <a:xfrm>
                  <a:off x="4342384" y="176932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813B7809-B1DC-474D-9960-ABCEF80692F1}"/>
                    </a:ext>
                  </a:extLst>
                </p:cNvPr>
                <p:cNvSpPr/>
                <p:nvPr/>
              </p:nvSpPr>
              <p:spPr>
                <a:xfrm>
                  <a:off x="6978669" y="181218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BAC70BF-5955-4F93-ABB8-9A71064C7CFA}"/>
                </a:ext>
              </a:extLst>
            </p:cNvPr>
            <p:cNvSpPr txBox="1"/>
            <p:nvPr/>
          </p:nvSpPr>
          <p:spPr>
            <a:xfrm>
              <a:off x="4682261" y="5568531"/>
              <a:ext cx="282747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유승환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정범수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8B748B0-9626-4C57-BD59-53B9DE805881}"/>
                </a:ext>
              </a:extLst>
            </p:cNvPr>
            <p:cNvSpPr txBox="1"/>
            <p:nvPr/>
          </p:nvSpPr>
          <p:spPr>
            <a:xfrm>
              <a:off x="4006593" y="4104251"/>
              <a:ext cx="4178803" cy="431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27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4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진행상황</a:t>
              </a:r>
              <a:endPara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2593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1.1.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삼표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소분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진행 상황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1943609"/>
            <a:chOff x="159194" y="1287402"/>
            <a:chExt cx="11359039" cy="194360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1.1-1) </a:t>
              </a:r>
              <a:r>
                <a:rPr lang="ko-KR" altLang="en-US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삼표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진행 상황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9657392" cy="151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완료 사항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en-US" altLang="ko-KR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keras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-&gt; </a:t>
              </a:r>
              <a:r>
                <a:rPr lang="en-US" altLang="ko-KR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pytorch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코드 변환 완료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향후 계획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(1)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코드 검증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데이터셋이 잘 분리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됬는지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or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학습이 잘 진행되는지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(2)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 작성을 위해 실험 결과 정리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19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95DC3888-588C-4E3E-94C7-8EDC843D0DC5}"/>
              </a:ext>
            </a:extLst>
          </p:cNvPr>
          <p:cNvGrpSpPr/>
          <p:nvPr/>
        </p:nvGrpSpPr>
        <p:grpSpPr>
          <a:xfrm>
            <a:off x="206171" y="3667214"/>
            <a:ext cx="11359039" cy="2303708"/>
            <a:chOff x="159194" y="1287402"/>
            <a:chExt cx="11359039" cy="230370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85A3BDE2-BAAB-4567-B51A-76D076C41B49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1.1-2) </a:t>
              </a:r>
              <a:r>
                <a:rPr lang="ko-KR" altLang="en-US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소분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진행 상황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0E27C8A-FB96-46CB-93B3-F2ECD07212CA}"/>
                </a:ext>
              </a:extLst>
            </p:cNvPr>
            <p:cNvSpPr txBox="1"/>
            <p:nvPr/>
          </p:nvSpPr>
          <p:spPr>
            <a:xfrm>
              <a:off x="393193" y="1719059"/>
              <a:ext cx="9657392" cy="1872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CNN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스터디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VGG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 및 코드 리뷰 완료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-&gt;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다음주에 </a:t>
              </a:r>
              <a:r>
                <a:rPr lang="en-US" altLang="ko-KR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ResNet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 리뷰 예정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강화학습 스터디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DDPG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논문 및 코드 리뷰 중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-&gt;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다음주에도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DDPG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공부 예정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향후 계획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(1) UR-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그리퍼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통신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(UR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Digital Input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을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그리퍼로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통신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&amp;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필요한 물품 준비 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(2)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소분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테스트 물품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세제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밀가루 등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과 공구 박스 구매 진행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8705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029568A-B4E4-40FC-BB2D-6A0B7982F754}"/>
              </a:ext>
            </a:extLst>
          </p:cNvPr>
          <p:cNvGrpSpPr/>
          <p:nvPr/>
        </p:nvGrpSpPr>
        <p:grpSpPr>
          <a:xfrm>
            <a:off x="3944516" y="1558541"/>
            <a:ext cx="4302968" cy="3740918"/>
            <a:chOff x="3944516" y="1795553"/>
            <a:chExt cx="4302968" cy="374091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43EBAE86-64A8-4868-BEE7-5434F4C1EBCA}"/>
                </a:ext>
              </a:extLst>
            </p:cNvPr>
            <p:cNvGrpSpPr/>
            <p:nvPr/>
          </p:nvGrpSpPr>
          <p:grpSpPr>
            <a:xfrm>
              <a:off x="3944516" y="1795553"/>
              <a:ext cx="4302968" cy="3740918"/>
              <a:chOff x="4167696" y="1554048"/>
              <a:chExt cx="4302968" cy="374091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FAE636B6-2577-4F6B-815E-EA44397CC255}"/>
                  </a:ext>
                </a:extLst>
              </p:cNvPr>
              <p:cNvSpPr/>
              <p:nvPr/>
            </p:nvSpPr>
            <p:spPr>
              <a:xfrm>
                <a:off x="4265101" y="1889284"/>
                <a:ext cx="4205563" cy="34056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DEC8A26-9288-447B-8491-94E9ABD8C61C}"/>
                  </a:ext>
                </a:extLst>
              </p:cNvPr>
              <p:cNvSpPr txBox="1"/>
              <p:nvPr/>
            </p:nvSpPr>
            <p:spPr>
              <a:xfrm>
                <a:off x="4167696" y="1554048"/>
                <a:ext cx="2145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CONTENTS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53E8D31-00C3-418C-8E01-960B7A76C74B}"/>
                </a:ext>
              </a:extLst>
            </p:cNvPr>
            <p:cNvSpPr txBox="1"/>
            <p:nvPr/>
          </p:nvSpPr>
          <p:spPr>
            <a:xfrm>
              <a:off x="4143338" y="2387268"/>
              <a:ext cx="3905325" cy="287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정답 </a:t>
              </a: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라벨링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테스트 진행 상황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3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HW-SW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통신 진행 상황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8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바둑판식, 하얀색, 빨간색, 싱크이(가) 표시된 사진&#10;&#10;자동 생성된 설명">
            <a:extLst>
              <a:ext uri="{FF2B5EF4-FFF2-40B4-BE49-F238E27FC236}">
                <a16:creationId xmlns:a16="http://schemas.microsoft.com/office/drawing/2014/main" xmlns="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179065" y="2659559"/>
            <a:ext cx="3833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Thank you ~! </a:t>
            </a:r>
            <a:endParaRPr lang="ko-KR" altLang="en-US" sz="4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274E5B6D-A171-4C38-9927-9EFD0D2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20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xmlns="" id="{8808C412-81A0-4CC6-8DAB-E52309644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정답 </a:t>
              </a:r>
              <a:r>
                <a:rPr lang="ko-KR" altLang="en-US" sz="4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라벨링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3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060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간석 지역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정답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endParaRPr lang="ko-KR" altLang="en-US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518357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63314"/>
            <a:chOff x="159194" y="1287402"/>
            <a:chExt cx="11359039" cy="86331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1.1-1)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9657392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종류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9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2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3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4~8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9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10~14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 지붕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en-US" altLang="ko-KR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D4DA8616-4B72-42E2-AC95-505275850E20}"/>
              </a:ext>
            </a:extLst>
          </p:cNvPr>
          <p:cNvGrpSpPr/>
          <p:nvPr/>
        </p:nvGrpSpPr>
        <p:grpSpPr>
          <a:xfrm>
            <a:off x="159194" y="2372484"/>
            <a:ext cx="11359039" cy="1223412"/>
            <a:chOff x="159194" y="1287402"/>
            <a:chExt cx="11359039" cy="12234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00DFA00-B07A-4B8A-B0C0-71E0C4576D32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1.1-2)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정답 </a:t>
              </a:r>
              <a:r>
                <a:rPr lang="ko-KR" altLang="en-US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라벨링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진행 상황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0C8134B-1DF0-4A29-AC0C-2007D70F4115}"/>
                </a:ext>
              </a:extLst>
            </p:cNvPr>
            <p:cNvSpPr txBox="1"/>
            <p:nvPr/>
          </p:nvSpPr>
          <p:spPr>
            <a:xfrm>
              <a:off x="393193" y="1719059"/>
              <a:ext cx="9657392" cy="79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완료된 도면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2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라벨링이 필요한 도면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7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3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4~8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9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10~14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 지붕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86787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간석 지역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정답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1.2-1) 2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BEA7B0-0FEB-4598-B11A-ACD1EE1E5A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674" y="1837788"/>
            <a:ext cx="5772509" cy="453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BA5DE11-75FC-4C8A-B7DC-FA5DB94D94E4}"/>
              </a:ext>
            </a:extLst>
          </p:cNvPr>
          <p:cNvGrpSpPr/>
          <p:nvPr/>
        </p:nvGrpSpPr>
        <p:grpSpPr>
          <a:xfrm>
            <a:off x="6233221" y="126655"/>
            <a:ext cx="5799585" cy="6506453"/>
            <a:chOff x="6392415" y="175774"/>
            <a:chExt cx="5799585" cy="65064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ECB8746E-1887-4A3B-B5EE-1896B72E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92415" y="175774"/>
              <a:ext cx="4240260" cy="29355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E2E368E1-18FE-4BB0-91EA-AB245ABD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951740" y="1870241"/>
              <a:ext cx="4240260" cy="29355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74BE9499-DEE2-488D-9B3B-C28903DE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92415" y="3746663"/>
              <a:ext cx="4240259" cy="293556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2732BFF-F16F-44C5-9A50-3F39BA41858F}"/>
              </a:ext>
            </a:extLst>
          </p:cNvPr>
          <p:cNvSpPr txBox="1"/>
          <p:nvPr/>
        </p:nvSpPr>
        <p:spPr>
          <a:xfrm>
            <a:off x="1183374" y="6423568"/>
            <a:ext cx="387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구조 평면도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188BF1-4239-4277-8458-2AB98DFF9927}"/>
              </a:ext>
            </a:extLst>
          </p:cNvPr>
          <p:cNvSpPr txBox="1"/>
          <p:nvPr/>
        </p:nvSpPr>
        <p:spPr>
          <a:xfrm>
            <a:off x="6162447" y="6413698"/>
            <a:ext cx="499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[2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부재리스트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(3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79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7744A45-9D1D-4B9A-B14C-9DB41D570DF7}"/>
              </a:ext>
            </a:extLst>
          </p:cNvPr>
          <p:cNvGrpSpPr/>
          <p:nvPr/>
        </p:nvGrpSpPr>
        <p:grpSpPr>
          <a:xfrm>
            <a:off x="4210334" y="175774"/>
            <a:ext cx="4400266" cy="1437071"/>
            <a:chOff x="2758143" y="142035"/>
            <a:chExt cx="5719931" cy="146990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55E6FAF7-40B4-4B65-8E4B-45306D9D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1375" y="142035"/>
              <a:ext cx="3126699" cy="14699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625C809B-E70C-48A9-985B-106BE920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8143" y="142035"/>
              <a:ext cx="2553433" cy="14699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1.2-2) 2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정답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-1)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BFBAFA7C-B953-46EE-97DC-E097474E3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3490767"/>
              </p:ext>
            </p:extLst>
          </p:nvPr>
        </p:nvGraphicFramePr>
        <p:xfrm>
          <a:off x="703385" y="1719059"/>
          <a:ext cx="10785229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138">
                  <a:extLst>
                    <a:ext uri="{9D8B030D-6E8A-4147-A177-3AD203B41FA5}">
                      <a16:colId xmlns:a16="http://schemas.microsoft.com/office/drawing/2014/main" xmlns="" val="4059824798"/>
                    </a:ext>
                  </a:extLst>
                </a:gridCol>
                <a:gridCol w="1250462">
                  <a:extLst>
                    <a:ext uri="{9D8B030D-6E8A-4147-A177-3AD203B41FA5}">
                      <a16:colId xmlns:a16="http://schemas.microsoft.com/office/drawing/2014/main" xmlns="" val="180141176"/>
                    </a:ext>
                  </a:extLst>
                </a:gridCol>
                <a:gridCol w="3188677">
                  <a:extLst>
                    <a:ext uri="{9D8B030D-6E8A-4147-A177-3AD203B41FA5}">
                      <a16:colId xmlns:a16="http://schemas.microsoft.com/office/drawing/2014/main" xmlns="" val="700820823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xmlns="" val="3826169032"/>
                    </a:ext>
                  </a:extLst>
                </a:gridCol>
                <a:gridCol w="1664677">
                  <a:extLst>
                    <a:ext uri="{9D8B030D-6E8A-4147-A177-3AD203B41FA5}">
                      <a16:colId xmlns:a16="http://schemas.microsoft.com/office/drawing/2014/main" xmlns="" val="3998995576"/>
                    </a:ext>
                  </a:extLst>
                </a:gridCol>
                <a:gridCol w="1266091">
                  <a:extLst>
                    <a:ext uri="{9D8B030D-6E8A-4147-A177-3AD203B41FA5}">
                      <a16:colId xmlns:a16="http://schemas.microsoft.com/office/drawing/2014/main" xmlns="" val="3671135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전체 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개수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중앙부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간격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040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 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), 13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 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), 9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 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), 300(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), 200(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6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9, 13, 9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200, 300, 200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63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9, 19, 9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200, 200, 200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017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B3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1800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250 (ALL)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70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B3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1900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180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B3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2300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10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B4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7900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19, 12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 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단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), 300 (</a:t>
                      </a: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67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B5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39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B6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9800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48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565*700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732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78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B7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650024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D3DF055-4DD9-4300-A26E-53D574008ACC}"/>
              </a:ext>
            </a:extLst>
          </p:cNvPr>
          <p:cNvSpPr/>
          <p:nvPr/>
        </p:nvSpPr>
        <p:spPr>
          <a:xfrm>
            <a:off x="8610600" y="33239"/>
            <a:ext cx="3543021" cy="1734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 공식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내단부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외단부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0.25)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중앙부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나눈 값이 소수점이면 반올림으로 적용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중복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상에 동일한 부호의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길이는 비율로 계산하여 대략적으로 측정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B2E12879-6141-472F-928A-C703DE285A98}"/>
              </a:ext>
            </a:extLst>
          </p:cNvPr>
          <p:cNvSpPr/>
          <p:nvPr/>
        </p:nvSpPr>
        <p:spPr>
          <a:xfrm>
            <a:off x="4409388" y="375829"/>
            <a:ext cx="1606453" cy="255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F7A3717-B5A8-41CC-AD2A-58DC976FBBAB}"/>
              </a:ext>
            </a:extLst>
          </p:cNvPr>
          <p:cNvSpPr/>
          <p:nvPr/>
        </p:nvSpPr>
        <p:spPr>
          <a:xfrm>
            <a:off x="6327056" y="375828"/>
            <a:ext cx="2124729" cy="255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A8E5E56-3546-48C5-9066-67DAEAE5EE12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간석 지역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정답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xmlns="" val="426533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1.2-2) 2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정답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-2)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BFBAFA7C-B953-46EE-97DC-E097474E3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4979259"/>
              </p:ext>
            </p:extLst>
          </p:nvPr>
        </p:nvGraphicFramePr>
        <p:xfrm>
          <a:off x="703385" y="1719059"/>
          <a:ext cx="10785229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138">
                  <a:extLst>
                    <a:ext uri="{9D8B030D-6E8A-4147-A177-3AD203B41FA5}">
                      <a16:colId xmlns:a16="http://schemas.microsoft.com/office/drawing/2014/main" xmlns="" val="4059824798"/>
                    </a:ext>
                  </a:extLst>
                </a:gridCol>
                <a:gridCol w="1250462">
                  <a:extLst>
                    <a:ext uri="{9D8B030D-6E8A-4147-A177-3AD203B41FA5}">
                      <a16:colId xmlns:a16="http://schemas.microsoft.com/office/drawing/2014/main" xmlns="" val="180141176"/>
                    </a:ext>
                  </a:extLst>
                </a:gridCol>
                <a:gridCol w="3188677">
                  <a:extLst>
                    <a:ext uri="{9D8B030D-6E8A-4147-A177-3AD203B41FA5}">
                      <a16:colId xmlns:a16="http://schemas.microsoft.com/office/drawing/2014/main" xmlns="" val="700820823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xmlns="" val="3826169032"/>
                    </a:ext>
                  </a:extLst>
                </a:gridCol>
                <a:gridCol w="1664677">
                  <a:extLst>
                    <a:ext uri="{9D8B030D-6E8A-4147-A177-3AD203B41FA5}">
                      <a16:colId xmlns:a16="http://schemas.microsoft.com/office/drawing/2014/main" xmlns="" val="3998995576"/>
                    </a:ext>
                  </a:extLst>
                </a:gridCol>
                <a:gridCol w="1266091">
                  <a:extLst>
                    <a:ext uri="{9D8B030D-6E8A-4147-A177-3AD203B41FA5}">
                      <a16:colId xmlns:a16="http://schemas.microsoft.com/office/drawing/2014/main" xmlns="" val="3671135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전체 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개수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중앙부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간격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040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CB1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 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6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CB1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63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CB2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017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70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180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CG2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10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WG1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1300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67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WG1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WG1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9500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732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WG2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3000 (?)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125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7834293"/>
                  </a:ext>
                </a:extLst>
              </a:tr>
            </a:tbl>
          </a:graphicData>
        </a:graphic>
      </p:graphicFrame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EA43D6E-ED6E-4769-BDD0-813ED539A8B7}"/>
              </a:ext>
            </a:extLst>
          </p:cNvPr>
          <p:cNvSpPr/>
          <p:nvPr/>
        </p:nvSpPr>
        <p:spPr>
          <a:xfrm>
            <a:off x="1720572" y="6048573"/>
            <a:ext cx="3969028" cy="636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(?) :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부호의 시작점과 끝점이 애매하여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길이가 부정확할 수도 있는 상황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A7B6C47-F0DB-46FE-A11B-4E1CCD3CE8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999" y="5894133"/>
            <a:ext cx="2400255" cy="827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xmlns="" id="{C1051F63-8476-459D-9D33-D4F051CD59A9}"/>
              </a:ext>
            </a:extLst>
          </p:cNvPr>
          <p:cNvCxnSpPr>
            <a:endCxn id="11" idx="1"/>
          </p:cNvCxnSpPr>
          <p:nvPr/>
        </p:nvCxnSpPr>
        <p:spPr>
          <a:xfrm rot="5400000">
            <a:off x="1381410" y="5966239"/>
            <a:ext cx="739660" cy="61336"/>
          </a:xfrm>
          <a:prstGeom prst="curvedConnector4">
            <a:avLst>
              <a:gd name="adj1" fmla="val 28493"/>
              <a:gd name="adj2" fmla="val 4727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D7F0736-DBEC-4336-A1F0-B0E5F3D65C14}"/>
              </a:ext>
            </a:extLst>
          </p:cNvPr>
          <p:cNvSpPr/>
          <p:nvPr/>
        </p:nvSpPr>
        <p:spPr>
          <a:xfrm>
            <a:off x="8610600" y="33239"/>
            <a:ext cx="3543021" cy="1734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 공식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내단부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외단부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0.25)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중앙부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나눈 값이 소수점이면 반올림으로 적용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중복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상에 동일한 부호의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길이는 비율로 계산하여 대략적으로 측정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2E3DEE-613A-45FC-8ABD-26588050D51E}"/>
              </a:ext>
            </a:extLst>
          </p:cNvPr>
          <p:cNvGrpSpPr/>
          <p:nvPr/>
        </p:nvGrpSpPr>
        <p:grpSpPr>
          <a:xfrm>
            <a:off x="6464225" y="195681"/>
            <a:ext cx="2028749" cy="1409436"/>
            <a:chOff x="6480288" y="91075"/>
            <a:chExt cx="2028749" cy="14094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2B571C95-87A9-42EC-9703-2191566F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6814" y="91075"/>
              <a:ext cx="1755699" cy="10811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79A9CF1-08C1-44B9-943B-906D15AA0B32}"/>
                </a:ext>
              </a:extLst>
            </p:cNvPr>
            <p:cNvSpPr txBox="1"/>
            <p:nvPr/>
          </p:nvSpPr>
          <p:spPr>
            <a:xfrm>
              <a:off x="6480288" y="1238901"/>
              <a:ext cx="20287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1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중복 예시</a:t>
              </a:r>
              <a:r>
                <a:rPr lang="en-US" altLang="ko-KR" sz="11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endParaRPr lang="ko-KR" altLang="en-US" sz="11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ABEF7D4-C70D-4ABC-8734-24E39823A3D1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간석 지역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정답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xmlns="" val="428084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299C376-6890-40B7-A55C-8A8476FB56C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1.2-2) 2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층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정답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-3)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BFBAFA7C-B953-46EE-97DC-E097474E3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19808568"/>
              </p:ext>
            </p:extLst>
          </p:nvPr>
        </p:nvGraphicFramePr>
        <p:xfrm>
          <a:off x="703385" y="1719059"/>
          <a:ext cx="1078522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138">
                  <a:extLst>
                    <a:ext uri="{9D8B030D-6E8A-4147-A177-3AD203B41FA5}">
                      <a16:colId xmlns:a16="http://schemas.microsoft.com/office/drawing/2014/main" xmlns="" val="4059824798"/>
                    </a:ext>
                  </a:extLst>
                </a:gridCol>
                <a:gridCol w="1250462">
                  <a:extLst>
                    <a:ext uri="{9D8B030D-6E8A-4147-A177-3AD203B41FA5}">
                      <a16:colId xmlns:a16="http://schemas.microsoft.com/office/drawing/2014/main" xmlns="" val="180141176"/>
                    </a:ext>
                  </a:extLst>
                </a:gridCol>
                <a:gridCol w="3188677">
                  <a:extLst>
                    <a:ext uri="{9D8B030D-6E8A-4147-A177-3AD203B41FA5}">
                      <a16:colId xmlns:a16="http://schemas.microsoft.com/office/drawing/2014/main" xmlns="" val="700820823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xmlns="" val="3826169032"/>
                    </a:ext>
                  </a:extLst>
                </a:gridCol>
                <a:gridCol w="1664677">
                  <a:extLst>
                    <a:ext uri="{9D8B030D-6E8A-4147-A177-3AD203B41FA5}">
                      <a16:colId xmlns:a16="http://schemas.microsoft.com/office/drawing/2014/main" xmlns="" val="3998995576"/>
                    </a:ext>
                  </a:extLst>
                </a:gridCol>
                <a:gridCol w="1266091">
                  <a:extLst>
                    <a:ext uri="{9D8B030D-6E8A-4147-A177-3AD203B41FA5}">
                      <a16:colId xmlns:a16="http://schemas.microsoft.com/office/drawing/2014/main" xmlns="" val="3671135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전체 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개수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중앙부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외단부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늑근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간격 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내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외</a:t>
                      </a:r>
                      <a:r>
                        <a:rPr lang="en-US" altLang="ko-KR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040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26, 12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150, 300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66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26, 12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150, 300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63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26, 15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150, 250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017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6800 (?)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22, 16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600*700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70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G4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2700 (?)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10, 8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125, 150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600*700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FF0000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180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G5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22, 17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10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G6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22, 11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150, 300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674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16, 12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8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G7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5000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16, 12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중복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732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78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9500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31, 23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477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G10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2800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8, 6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150, 200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400*700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2807858"/>
                  </a:ext>
                </a:extLst>
              </a:tr>
            </a:tbl>
          </a:graphicData>
        </a:graphic>
      </p:graphicFrame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xmlns="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8AD4CB2-3B43-4DB3-A7E3-FBD8C5BAEA8B}"/>
              </a:ext>
            </a:extLst>
          </p:cNvPr>
          <p:cNvSpPr/>
          <p:nvPr/>
        </p:nvSpPr>
        <p:spPr>
          <a:xfrm>
            <a:off x="8610600" y="33239"/>
            <a:ext cx="3543021" cy="1734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개수 공식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내단부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외단부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0.25)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중앙부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단부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{(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0.5) /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간격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} – 1</a:t>
            </a: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나눈 값이 소수점이면 반올림으로 적용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중복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상에 동일한 부호의 </a:t>
            </a:r>
            <a:r>
              <a:rPr lang="ko-KR" altLang="en-US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*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 길이는 비율로 계산하여 대략적으로 측정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46EB1C-227C-40A8-99AE-3026B6855063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간석 지역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정답 </a:t>
            </a:r>
            <a:r>
              <a:rPr lang="ko-KR" altLang="en-US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xmlns="" val="2978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테스트 진행 상황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pPr/>
              <a:t>9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34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1386</Words>
  <Application>Microsoft Office PowerPoint</Application>
  <PresentationFormat>사용자 지정</PresentationFormat>
  <Paragraphs>357</Paragraphs>
  <Slides>20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굴림</vt:lpstr>
      <vt:lpstr>Arial</vt:lpstr>
      <vt:lpstr>210 옴니고딕 030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user</cp:lastModifiedBy>
  <cp:revision>1782</cp:revision>
  <dcterms:created xsi:type="dcterms:W3CDTF">2017-11-16T00:50:54Z</dcterms:created>
  <dcterms:modified xsi:type="dcterms:W3CDTF">2021-04-02T09:33:06Z</dcterms:modified>
  <cp:version>1000.0000.01</cp:version>
</cp:coreProperties>
</file>